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embeddedFontLst>
    <p:embeddedFont>
      <p:font typeface="Noto Sans Symbols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igXMwiEg+YNNSZ/2DBM61G+ylJ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otoSansSymbols-bold.fntdata"/><Relationship Id="rId50" Type="http://schemas.openxmlformats.org/officeDocument/2006/relationships/font" Target="fonts/NotoSansSymbols-regular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7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7"/>
          <p:cNvSpPr txBox="1"/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" type="subTitle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b="0" sz="180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24" name="Google Shape;24;p47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" name="Google Shape;27;p47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b="0" i="0" sz="2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6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6"/>
          <p:cNvSpPr txBox="1"/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6"/>
          <p:cNvSpPr txBox="1"/>
          <p:nvPr>
            <p:ph idx="1" type="body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108" name="Google Shape;108;p56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6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6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7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7"/>
          <p:cNvSpPr txBox="1"/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7"/>
          <p:cNvSpPr txBox="1"/>
          <p:nvPr>
            <p:ph idx="1" type="body"/>
          </p:nvPr>
        </p:nvSpPr>
        <p:spPr>
          <a:xfrm rot="5400000">
            <a:off x="3302436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117" name="Google Shape;117;p57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7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7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8"/>
          <p:cNvSpPr txBox="1"/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" type="body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" name="Google Shape;36;p48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b="0" i="0" sz="1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9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9"/>
          <p:cNvSpPr txBox="1"/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9"/>
          <p:cNvSpPr txBox="1"/>
          <p:nvPr>
            <p:ph idx="1" type="body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49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9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9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0"/>
          <p:cNvSpPr txBox="1"/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0"/>
          <p:cNvSpPr txBox="1"/>
          <p:nvPr>
            <p:ph idx="1" type="body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51" name="Google Shape;51;p50"/>
          <p:cNvSpPr txBox="1"/>
          <p:nvPr>
            <p:ph idx="2" type="body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52" name="Google Shape;52;p50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0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0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5" name="Google Shape;55;p50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1"/>
          <p:cNvSpPr txBox="1"/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1"/>
          <p:cNvSpPr txBox="1"/>
          <p:nvPr>
            <p:ph idx="1" type="body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b="0" sz="2200" cap="none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b="1" sz="1600"/>
            </a:lvl9pPr>
          </a:lstStyle>
          <a:p/>
        </p:txBody>
      </p:sp>
      <p:sp>
        <p:nvSpPr>
          <p:cNvPr id="62" name="Google Shape;62;p51"/>
          <p:cNvSpPr txBox="1"/>
          <p:nvPr>
            <p:ph idx="2" type="body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63" name="Google Shape;63;p51"/>
          <p:cNvSpPr txBox="1"/>
          <p:nvPr>
            <p:ph idx="3" type="body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b="0" sz="2200" cap="none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b="1" sz="1600"/>
            </a:lvl9pPr>
          </a:lstStyle>
          <a:p/>
        </p:txBody>
      </p:sp>
      <p:sp>
        <p:nvSpPr>
          <p:cNvPr id="64" name="Google Shape;64;p51"/>
          <p:cNvSpPr txBox="1"/>
          <p:nvPr>
            <p:ph idx="4" type="body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65" name="Google Shape;65;p51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2"/>
          <p:cNvSpPr txBox="1"/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2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2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2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5" name="Google Shape;75;p52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3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3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4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4"/>
          <p:cNvSpPr txBox="1"/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4"/>
          <p:cNvSpPr txBox="1"/>
          <p:nvPr>
            <p:ph idx="1" type="body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88" name="Google Shape;88;p54"/>
          <p:cNvSpPr txBox="1"/>
          <p:nvPr>
            <p:ph idx="2" type="body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/>
        </p:txBody>
      </p:sp>
      <p:sp>
        <p:nvSpPr>
          <p:cNvPr id="89" name="Google Shape;89;p54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4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4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5"/>
          <p:cNvSpPr/>
          <p:nvPr>
            <p:ph idx="2" type="pic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</p:sp>
      <p:sp>
        <p:nvSpPr>
          <p:cNvPr id="96" name="Google Shape;96;p55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5"/>
          <p:cNvSpPr txBox="1"/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5"/>
          <p:cNvSpPr txBox="1"/>
          <p:nvPr>
            <p:ph idx="1" type="body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/>
        </p:txBody>
      </p:sp>
      <p:sp>
        <p:nvSpPr>
          <p:cNvPr id="99" name="Google Shape;99;p55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5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5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8.jpg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4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46"/>
          <p:cNvSpPr txBox="1"/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46"/>
          <p:cNvSpPr txBox="1"/>
          <p:nvPr>
            <p:ph idx="1" type="body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1469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7179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7179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7179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7179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7179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46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6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6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" name="Google Shape;18;p4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34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/>
          <p:nvPr>
            <p:ph type="ctrTitle"/>
          </p:nvPr>
        </p:nvSpPr>
        <p:spPr>
          <a:xfrm>
            <a:off x="384313" y="3428998"/>
            <a:ext cx="7745561" cy="2268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Reporte laboral semana 1 y 2</a:t>
            </a:r>
            <a:endParaRPr/>
          </a:p>
        </p:txBody>
      </p:sp>
      <p:sp>
        <p:nvSpPr>
          <p:cNvPr id="125" name="Google Shape;125;p1"/>
          <p:cNvSpPr txBox="1"/>
          <p:nvPr>
            <p:ph idx="1" type="subTitle"/>
          </p:nvPr>
        </p:nvSpPr>
        <p:spPr>
          <a:xfrm>
            <a:off x="930222" y="2056751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s-ES" sz="3600">
                <a:latin typeface="Arial"/>
                <a:ea typeface="Arial"/>
                <a:cs typeface="Arial"/>
                <a:sym typeface="Arial"/>
              </a:rPr>
              <a:t>SemáforosMina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/>
          <p:nvPr>
            <p:ph type="title"/>
          </p:nvPr>
        </p:nvSpPr>
        <p:spPr>
          <a:xfrm>
            <a:off x="1901298" y="1751629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1</a:t>
            </a:r>
            <a:endParaRPr/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 b="70663" l="19286" r="14821" t="19032"/>
          <a:stretch/>
        </p:blipFill>
        <p:spPr>
          <a:xfrm>
            <a:off x="2257046" y="2447856"/>
            <a:ext cx="8033658" cy="70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4">
            <a:alphaModFix/>
          </a:blip>
          <a:srcRect b="70066" l="19000" r="15342" t="19834"/>
          <a:stretch/>
        </p:blipFill>
        <p:spPr>
          <a:xfrm>
            <a:off x="2257046" y="3145326"/>
            <a:ext cx="8004849" cy="6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70765" l="18083" r="14886" t="18910"/>
          <a:stretch/>
        </p:blipFill>
        <p:spPr>
          <a:xfrm>
            <a:off x="2257046" y="3781087"/>
            <a:ext cx="8004900" cy="6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 rotWithShape="1">
          <a:blip r:embed="rId6">
            <a:alphaModFix/>
          </a:blip>
          <a:srcRect b="70709" l="19321" r="14916" t="19381"/>
          <a:stretch/>
        </p:blipFill>
        <p:spPr>
          <a:xfrm>
            <a:off x="2257046" y="4427094"/>
            <a:ext cx="8017911" cy="67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/>
          <p:nvPr/>
        </p:nvSpPr>
        <p:spPr>
          <a:xfrm>
            <a:off x="1163786" y="1163782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215" name="Google Shape;215;p11"/>
          <p:cNvSpPr/>
          <p:nvPr/>
        </p:nvSpPr>
        <p:spPr>
          <a:xfrm>
            <a:off x="4100952" y="955963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7148954" y="955963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217" name="Google Shape;217;p11"/>
          <p:cNvSpPr txBox="1"/>
          <p:nvPr/>
        </p:nvSpPr>
        <p:spPr>
          <a:xfrm>
            <a:off x="7335982" y="3216715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De  </a:t>
            </a:r>
            <a:r>
              <a:rPr lang="es-ES" sz="1800">
                <a:solidFill>
                  <a:schemeClr val="lt1"/>
                </a:solidFill>
              </a:rPr>
              <a:t>7.5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horas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1385455" y="609600"/>
            <a:ext cx="2826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Gerente de Desarrollo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219" name="Google Shape;219;p11"/>
          <p:cNvSpPr txBox="1"/>
          <p:nvPr/>
        </p:nvSpPr>
        <p:spPr>
          <a:xfrm>
            <a:off x="5119255" y="209490"/>
            <a:ext cx="19534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2.</a:t>
            </a:r>
            <a:endParaRPr/>
          </a:p>
        </p:txBody>
      </p:sp>
      <p:sp>
        <p:nvSpPr>
          <p:cNvPr id="220" name="Google Shape;220;p11"/>
          <p:cNvSpPr txBox="1"/>
          <p:nvPr/>
        </p:nvSpPr>
        <p:spPr>
          <a:xfrm>
            <a:off x="955966" y="2966544"/>
            <a:ext cx="2937165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Realizar reporte laboral de las semanas 1 y 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con el cliente.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Desarrollo.</a:t>
            </a:r>
            <a:endParaRPr/>
          </a:p>
        </p:txBody>
      </p:sp>
      <p:sp>
        <p:nvSpPr>
          <p:cNvPr id="221" name="Google Shape;221;p11"/>
          <p:cNvSpPr txBox="1"/>
          <p:nvPr/>
        </p:nvSpPr>
        <p:spPr>
          <a:xfrm>
            <a:off x="7425061" y="609600"/>
            <a:ext cx="35903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Héctor Daniel Castro Salazar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4114803" y="3020290"/>
            <a:ext cx="2937165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Realizar reporte laboral de las semanas 1 y 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líder del proyecto.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/>
          <p:nvPr>
            <p:ph type="title"/>
          </p:nvPr>
        </p:nvSpPr>
        <p:spPr>
          <a:xfrm>
            <a:off x="1004681" y="572529"/>
            <a:ext cx="9565458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Gerente de Desarrollo.    Semana 2</a:t>
            </a:r>
            <a:endParaRPr/>
          </a:p>
        </p:txBody>
      </p:sp>
      <p:sp>
        <p:nvSpPr>
          <p:cNvPr id="228" name="Google Shape;228;p12"/>
          <p:cNvSpPr txBox="1"/>
          <p:nvPr>
            <p:ph idx="1" type="body"/>
          </p:nvPr>
        </p:nvSpPr>
        <p:spPr>
          <a:xfrm>
            <a:off x="1004681" y="2052116"/>
            <a:ext cx="9565458" cy="3997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4488" lvl="0" marL="344488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▪"/>
            </a:pPr>
            <a:r>
              <a:rPr lang="es-ES" sz="2400"/>
              <a:t>Héctor Daniel Castro Salazar como gerente de desarrollo realizó tareas tales como: Revisión de SRS, Corrección de SRS, Preparación para la primera reunión de status, Llenar minuta de reunión de estatus, Realizar reporte laboral de las semanas 1 y 2, Reunión con el cliente, Reunión de estatus, en conjunto con el líder, Gerente de planeación, Gerente de calidad y Gerente de soporte.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/>
          <p:nvPr>
            <p:ph type="title"/>
          </p:nvPr>
        </p:nvSpPr>
        <p:spPr>
          <a:xfrm>
            <a:off x="1327481" y="1608279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2</a:t>
            </a:r>
            <a:endParaRPr/>
          </a:p>
        </p:txBody>
      </p:sp>
      <p:pic>
        <p:nvPicPr>
          <p:cNvPr id="234" name="Google Shape;234;p13"/>
          <p:cNvPicPr preferRelativeResize="0"/>
          <p:nvPr/>
        </p:nvPicPr>
        <p:blipFill rotWithShape="1">
          <a:blip r:embed="rId3">
            <a:alphaModFix/>
          </a:blip>
          <a:srcRect b="35039" l="21323" r="8284" t="43616"/>
          <a:stretch/>
        </p:blipFill>
        <p:spPr>
          <a:xfrm>
            <a:off x="1759714" y="2466985"/>
            <a:ext cx="9104810" cy="155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3"/>
          <p:cNvPicPr preferRelativeResize="0"/>
          <p:nvPr/>
        </p:nvPicPr>
        <p:blipFill rotWithShape="1">
          <a:blip r:embed="rId4">
            <a:alphaModFix/>
          </a:blip>
          <a:srcRect b="30086" l="21322" r="7856" t="65150"/>
          <a:stretch/>
        </p:blipFill>
        <p:spPr>
          <a:xfrm>
            <a:off x="1759714" y="4019099"/>
            <a:ext cx="9104810" cy="34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3"/>
          <p:cNvPicPr preferRelativeResize="0"/>
          <p:nvPr/>
        </p:nvPicPr>
        <p:blipFill rotWithShape="1">
          <a:blip r:embed="rId5">
            <a:alphaModFix/>
          </a:blip>
          <a:srcRect b="42092" l="21322" r="7856" t="52763"/>
          <a:stretch/>
        </p:blipFill>
        <p:spPr>
          <a:xfrm>
            <a:off x="1759714" y="4877804"/>
            <a:ext cx="9104810" cy="37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 rotWithShape="1">
          <a:blip r:embed="rId6">
            <a:alphaModFix/>
          </a:blip>
          <a:srcRect b="50477" l="21106" r="7536" t="43806"/>
          <a:stretch/>
        </p:blipFill>
        <p:spPr>
          <a:xfrm>
            <a:off x="1759713" y="4479895"/>
            <a:ext cx="9104810" cy="41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/>
          <p:nvPr/>
        </p:nvSpPr>
        <p:spPr>
          <a:xfrm>
            <a:off x="1052941" y="1004454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243" name="Google Shape;243;p14"/>
          <p:cNvSpPr/>
          <p:nvPr/>
        </p:nvSpPr>
        <p:spPr>
          <a:xfrm>
            <a:off x="4017818" y="761908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244" name="Google Shape;244;p14"/>
          <p:cNvSpPr/>
          <p:nvPr/>
        </p:nvSpPr>
        <p:spPr>
          <a:xfrm>
            <a:off x="6899561" y="734291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245" name="Google Shape;245;p14"/>
          <p:cNvSpPr txBox="1"/>
          <p:nvPr/>
        </p:nvSpPr>
        <p:spPr>
          <a:xfrm>
            <a:off x="768929" y="2653144"/>
            <a:ext cx="296486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del manual de control de versiones.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capacitación.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planeación.</a:t>
            </a:r>
            <a:endParaRPr/>
          </a:p>
        </p:txBody>
      </p:sp>
      <p:sp>
        <p:nvSpPr>
          <p:cNvPr id="246" name="Google Shape;246;p14"/>
          <p:cNvSpPr txBox="1"/>
          <p:nvPr/>
        </p:nvSpPr>
        <p:spPr>
          <a:xfrm>
            <a:off x="3761506" y="2653144"/>
            <a:ext cx="2729345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manual de control de versiones.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capacitación.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planeación.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4"/>
          <p:cNvSpPr txBox="1"/>
          <p:nvPr/>
        </p:nvSpPr>
        <p:spPr>
          <a:xfrm>
            <a:off x="1371600" y="635122"/>
            <a:ext cx="315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Gerente de planeación:</a:t>
            </a:r>
            <a:endParaRPr/>
          </a:p>
        </p:txBody>
      </p:sp>
      <p:sp>
        <p:nvSpPr>
          <p:cNvPr id="248" name="Google Shape;248;p14"/>
          <p:cNvSpPr txBox="1"/>
          <p:nvPr/>
        </p:nvSpPr>
        <p:spPr>
          <a:xfrm>
            <a:off x="6615546" y="481446"/>
            <a:ext cx="29648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Paola Correa Gómez.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 txBox="1"/>
          <p:nvPr/>
        </p:nvSpPr>
        <p:spPr>
          <a:xfrm>
            <a:off x="4412672" y="93613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6982686" y="2826235"/>
            <a:ext cx="3075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</a:t>
            </a:r>
            <a:r>
              <a:rPr lang="es-ES" sz="1800">
                <a:solidFill>
                  <a:schemeClr val="lt1"/>
                </a:solidFill>
              </a:rPr>
              <a:t>d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s-ES" sz="1800">
                <a:solidFill>
                  <a:schemeClr val="lt1"/>
                </a:solidFill>
              </a:rPr>
              <a:t>7.5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horas.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 txBox="1"/>
          <p:nvPr>
            <p:ph type="title"/>
          </p:nvPr>
        </p:nvSpPr>
        <p:spPr>
          <a:xfrm>
            <a:off x="958653" y="477835"/>
            <a:ext cx="9308753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Gerente de Planeación. Semana 1</a:t>
            </a:r>
            <a:endParaRPr/>
          </a:p>
        </p:txBody>
      </p:sp>
      <p:sp>
        <p:nvSpPr>
          <p:cNvPr id="256" name="Google Shape;256;p15"/>
          <p:cNvSpPr txBox="1"/>
          <p:nvPr/>
        </p:nvSpPr>
        <p:spPr>
          <a:xfrm>
            <a:off x="958653" y="1728807"/>
            <a:ext cx="90304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Paola Correa Gómez como gerente de planeación se dedicó a la Revisión del plan de proyecto, Revisión del manual de control de versiones, Creación del plan de capacitación, Tiempo de rol de gerente de planeación.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/>
          <p:nvPr>
            <p:ph type="title"/>
          </p:nvPr>
        </p:nvSpPr>
        <p:spPr>
          <a:xfrm>
            <a:off x="1824272" y="1731001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1</a:t>
            </a:r>
            <a:endParaRPr/>
          </a:p>
        </p:txBody>
      </p:sp>
      <p:pic>
        <p:nvPicPr>
          <p:cNvPr id="262" name="Google Shape;262;p16"/>
          <p:cNvPicPr preferRelativeResize="0"/>
          <p:nvPr/>
        </p:nvPicPr>
        <p:blipFill rotWithShape="1">
          <a:blip r:embed="rId3">
            <a:alphaModFix/>
          </a:blip>
          <a:srcRect b="69089" l="18357" r="13820" t="18905"/>
          <a:stretch/>
        </p:blipFill>
        <p:spPr>
          <a:xfrm>
            <a:off x="2079605" y="2269615"/>
            <a:ext cx="8268787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70253" l="18082" r="14121" t="18910"/>
          <a:stretch/>
        </p:blipFill>
        <p:spPr>
          <a:xfrm>
            <a:off x="2079606" y="3679467"/>
            <a:ext cx="8268900" cy="7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/>
          <p:cNvPicPr preferRelativeResize="0"/>
          <p:nvPr/>
        </p:nvPicPr>
        <p:blipFill rotWithShape="1">
          <a:blip r:embed="rId5">
            <a:alphaModFix/>
          </a:blip>
          <a:srcRect b="70499" l="17249" r="14770" t="19209"/>
          <a:stretch/>
        </p:blipFill>
        <p:spPr>
          <a:xfrm>
            <a:off x="2079606" y="4421585"/>
            <a:ext cx="8288144" cy="70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6"/>
          <p:cNvPicPr preferRelativeResize="0"/>
          <p:nvPr/>
        </p:nvPicPr>
        <p:blipFill rotWithShape="1">
          <a:blip r:embed="rId6">
            <a:alphaModFix/>
          </a:blip>
          <a:srcRect b="70427" l="18964" r="15571" t="19031"/>
          <a:stretch/>
        </p:blipFill>
        <p:spPr>
          <a:xfrm>
            <a:off x="2079605" y="2981685"/>
            <a:ext cx="8268787" cy="74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/>
          <p:nvPr/>
        </p:nvSpPr>
        <p:spPr>
          <a:xfrm>
            <a:off x="1052941" y="1004454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271" name="Google Shape;271;p17"/>
          <p:cNvSpPr/>
          <p:nvPr/>
        </p:nvSpPr>
        <p:spPr>
          <a:xfrm>
            <a:off x="4017818" y="761908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272" name="Google Shape;272;p17"/>
          <p:cNvSpPr/>
          <p:nvPr/>
        </p:nvSpPr>
        <p:spPr>
          <a:xfrm>
            <a:off x="6899561" y="734291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273" name="Google Shape;273;p17"/>
          <p:cNvSpPr txBox="1"/>
          <p:nvPr/>
        </p:nvSpPr>
        <p:spPr>
          <a:xfrm>
            <a:off x="962893" y="2844736"/>
            <a:ext cx="2951015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Realizar reporte laboral de las semanas 1 y 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con el cliente.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Planeación</a:t>
            </a:r>
            <a:endParaRPr/>
          </a:p>
        </p:txBody>
      </p:sp>
      <p:sp>
        <p:nvSpPr>
          <p:cNvPr id="274" name="Google Shape;274;p17"/>
          <p:cNvSpPr txBox="1"/>
          <p:nvPr/>
        </p:nvSpPr>
        <p:spPr>
          <a:xfrm>
            <a:off x="7329053" y="2923308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</a:t>
            </a:r>
            <a:r>
              <a:rPr lang="es-ES" sz="1800">
                <a:solidFill>
                  <a:schemeClr val="lt1"/>
                </a:solidFill>
              </a:rPr>
              <a:t>d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 </a:t>
            </a:r>
            <a:r>
              <a:rPr lang="es-ES" sz="1800">
                <a:solidFill>
                  <a:schemeClr val="lt1"/>
                </a:solidFill>
              </a:rPr>
              <a:t>7.5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horas.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 txBox="1"/>
          <p:nvPr/>
        </p:nvSpPr>
        <p:spPr>
          <a:xfrm>
            <a:off x="1052941" y="279644"/>
            <a:ext cx="315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Gerente de planeación:</a:t>
            </a:r>
            <a:endParaRPr/>
          </a:p>
        </p:txBody>
      </p:sp>
      <p:sp>
        <p:nvSpPr>
          <p:cNvPr id="276" name="Google Shape;276;p17"/>
          <p:cNvSpPr txBox="1"/>
          <p:nvPr/>
        </p:nvSpPr>
        <p:spPr>
          <a:xfrm>
            <a:off x="6400807" y="320373"/>
            <a:ext cx="315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Paola Correa Gómez.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4925298" y="55393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4114803" y="3020290"/>
            <a:ext cx="2937165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Realizar reporte laboral de las semanas 1 y 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líder del proyecto.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>
            <p:ph type="title"/>
          </p:nvPr>
        </p:nvSpPr>
        <p:spPr>
          <a:xfrm>
            <a:off x="963117" y="558674"/>
            <a:ext cx="9617797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Gerente de Planeación. Semana 2</a:t>
            </a:r>
            <a:endParaRPr/>
          </a:p>
        </p:txBody>
      </p:sp>
      <p:sp>
        <p:nvSpPr>
          <p:cNvPr id="284" name="Google Shape;284;p18"/>
          <p:cNvSpPr txBox="1"/>
          <p:nvPr>
            <p:ph idx="1" type="body"/>
          </p:nvPr>
        </p:nvSpPr>
        <p:spPr>
          <a:xfrm>
            <a:off x="1044011" y="1484243"/>
            <a:ext cx="8497553" cy="360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4488" lvl="0" marL="344488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▪"/>
            </a:pPr>
            <a:r>
              <a:rPr lang="es-ES" sz="2400"/>
              <a:t>Paola Correa Gómez como Gerente de planeación realizó actividades las cuales son: Revisión de SRS, Corrección de SRS, Preparación para la primera reunión de status, Llenar minuta de reunión de estatus, Realizar reporte laboral de las semanas 1 y 2, Reunión con el cliente, Reunión de estatus, en conjunto con el líder, Gerente de desarrollo, Gerente de calidad y Gerente de soporte.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/>
          <p:nvPr>
            <p:ph type="title"/>
          </p:nvPr>
        </p:nvSpPr>
        <p:spPr>
          <a:xfrm>
            <a:off x="1425847" y="1736763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2</a:t>
            </a:r>
            <a:endParaRPr/>
          </a:p>
        </p:txBody>
      </p:sp>
      <p:pic>
        <p:nvPicPr>
          <p:cNvPr id="290" name="Google Shape;290;p19"/>
          <p:cNvPicPr preferRelativeResize="0"/>
          <p:nvPr/>
        </p:nvPicPr>
        <p:blipFill rotWithShape="1">
          <a:blip r:embed="rId3">
            <a:alphaModFix/>
          </a:blip>
          <a:srcRect b="35039" l="21323" r="8284" t="43616"/>
          <a:stretch/>
        </p:blipFill>
        <p:spPr>
          <a:xfrm>
            <a:off x="1661346" y="2443859"/>
            <a:ext cx="9104810" cy="155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 rotWithShape="1">
          <a:blip r:embed="rId4">
            <a:alphaModFix/>
          </a:blip>
          <a:srcRect b="30086" l="21322" r="7856" t="65150"/>
          <a:stretch/>
        </p:blipFill>
        <p:spPr>
          <a:xfrm>
            <a:off x="1661346" y="3995973"/>
            <a:ext cx="9104810" cy="34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 rotWithShape="1">
          <a:blip r:embed="rId5">
            <a:alphaModFix/>
          </a:blip>
          <a:srcRect b="44949" l="21322" r="7643" t="49905"/>
          <a:stretch/>
        </p:blipFill>
        <p:spPr>
          <a:xfrm>
            <a:off x="1661346" y="4750438"/>
            <a:ext cx="9104810" cy="37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9"/>
          <p:cNvPicPr preferRelativeResize="0"/>
          <p:nvPr/>
        </p:nvPicPr>
        <p:blipFill rotWithShape="1">
          <a:blip r:embed="rId6">
            <a:alphaModFix/>
          </a:blip>
          <a:srcRect b="50477" l="21106" r="7536" t="43806"/>
          <a:stretch/>
        </p:blipFill>
        <p:spPr>
          <a:xfrm>
            <a:off x="1661346" y="4340322"/>
            <a:ext cx="9104810" cy="41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/>
          <p:nvPr/>
        </p:nvSpPr>
        <p:spPr>
          <a:xfrm>
            <a:off x="1222666" y="1195113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131" name="Google Shape;131;p2"/>
          <p:cNvSpPr/>
          <p:nvPr/>
        </p:nvSpPr>
        <p:spPr>
          <a:xfrm>
            <a:off x="4284222" y="1009710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7439890" y="1009710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905597" y="3046547"/>
            <a:ext cx="306185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documento SRS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del líder del proyecto.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1385455" y="609600"/>
            <a:ext cx="26323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LIDER: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4800599" y="272536"/>
            <a:ext cx="22444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1.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4062848" y="3330384"/>
            <a:ext cx="322464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documento SRS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del líder del proyecto.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7287490" y="717550"/>
            <a:ext cx="61098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Ricardo Aldair Puente Reyes</a:t>
            </a:r>
            <a:endParaRPr/>
          </a:p>
        </p:txBody>
      </p:sp>
      <p:sp>
        <p:nvSpPr>
          <p:cNvPr id="138" name="Google Shape;138;p2"/>
          <p:cNvSpPr txBox="1"/>
          <p:nvPr/>
        </p:nvSpPr>
        <p:spPr>
          <a:xfrm>
            <a:off x="7613071" y="3417791"/>
            <a:ext cx="276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De </a:t>
            </a:r>
            <a:r>
              <a:rPr lang="es-ES" sz="1800">
                <a:solidFill>
                  <a:schemeClr val="lt1"/>
                </a:solidFill>
              </a:rPr>
              <a:t>7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.5 horas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/>
          <p:nvPr/>
        </p:nvSpPr>
        <p:spPr>
          <a:xfrm>
            <a:off x="1052941" y="1004454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299" name="Google Shape;299;p20"/>
          <p:cNvSpPr/>
          <p:nvPr/>
        </p:nvSpPr>
        <p:spPr>
          <a:xfrm>
            <a:off x="4017818" y="761908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300" name="Google Shape;300;p20"/>
          <p:cNvSpPr/>
          <p:nvPr/>
        </p:nvSpPr>
        <p:spPr>
          <a:xfrm>
            <a:off x="6899561" y="734291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768929" y="2653144"/>
            <a:ext cx="296486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del manual de control de versiones.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calidad.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Calidad.</a:t>
            </a:r>
            <a:endParaRPr/>
          </a:p>
        </p:txBody>
      </p:sp>
      <p:sp>
        <p:nvSpPr>
          <p:cNvPr id="302" name="Google Shape;302;p20"/>
          <p:cNvSpPr txBox="1"/>
          <p:nvPr/>
        </p:nvSpPr>
        <p:spPr>
          <a:xfrm>
            <a:off x="3761506" y="2653144"/>
            <a:ext cx="272934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manual de control de versiones.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calidad.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Calidad.</a:t>
            </a:r>
            <a:endParaRPr/>
          </a:p>
        </p:txBody>
      </p:sp>
      <p:sp>
        <p:nvSpPr>
          <p:cNvPr id="303" name="Google Shape;303;p20"/>
          <p:cNvSpPr txBox="1"/>
          <p:nvPr/>
        </p:nvSpPr>
        <p:spPr>
          <a:xfrm>
            <a:off x="1253836" y="636814"/>
            <a:ext cx="315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Gerente de Calidad:</a:t>
            </a:r>
            <a:endParaRPr/>
          </a:p>
        </p:txBody>
      </p:sp>
      <p:sp>
        <p:nvSpPr>
          <p:cNvPr id="304" name="Google Shape;304;p20"/>
          <p:cNvSpPr txBox="1"/>
          <p:nvPr/>
        </p:nvSpPr>
        <p:spPr>
          <a:xfrm>
            <a:off x="6615546" y="481446"/>
            <a:ext cx="29648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Osiel Mauricio Pérez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4412672" y="93613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>
            <a:off x="6982686" y="2826235"/>
            <a:ext cx="3075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</a:t>
            </a:r>
            <a:r>
              <a:rPr lang="es-ES" sz="1800">
                <a:solidFill>
                  <a:schemeClr val="lt1"/>
                </a:solidFill>
              </a:rPr>
              <a:t>d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s-ES" sz="1800">
                <a:solidFill>
                  <a:schemeClr val="lt1"/>
                </a:solidFill>
              </a:rPr>
              <a:t>7.2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horas.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/>
          <p:nvPr>
            <p:ph type="title"/>
          </p:nvPr>
        </p:nvSpPr>
        <p:spPr>
          <a:xfrm>
            <a:off x="958653" y="477835"/>
            <a:ext cx="9308753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Gerente de Calidad. Semana 1</a:t>
            </a:r>
            <a:endParaRPr/>
          </a:p>
        </p:txBody>
      </p:sp>
      <p:sp>
        <p:nvSpPr>
          <p:cNvPr id="312" name="Google Shape;312;p21"/>
          <p:cNvSpPr txBox="1"/>
          <p:nvPr/>
        </p:nvSpPr>
        <p:spPr>
          <a:xfrm>
            <a:off x="958653" y="1728807"/>
            <a:ext cx="90304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Osiel Mauricio Pérez como gerente de Calidad se dedicó a la Revisión del plan de proyecto, Revisión del manual de control de versiones, Creación del plan de calidad, Tiempo de rol de Gerente de Calidad.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/>
          <p:nvPr>
            <p:ph type="title"/>
          </p:nvPr>
        </p:nvSpPr>
        <p:spPr>
          <a:xfrm>
            <a:off x="1666372" y="1612263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1</a:t>
            </a:r>
            <a:endParaRPr/>
          </a:p>
        </p:txBody>
      </p:sp>
      <p:pic>
        <p:nvPicPr>
          <p:cNvPr id="318" name="Google Shape;318;p22"/>
          <p:cNvPicPr preferRelativeResize="0"/>
          <p:nvPr/>
        </p:nvPicPr>
        <p:blipFill rotWithShape="1">
          <a:blip r:embed="rId3">
            <a:alphaModFix/>
          </a:blip>
          <a:srcRect b="53717" l="30000" r="23713" t="31419"/>
          <a:stretch/>
        </p:blipFill>
        <p:spPr>
          <a:xfrm>
            <a:off x="2073980" y="2197087"/>
            <a:ext cx="8415793" cy="15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 rotWithShape="1">
          <a:blip r:embed="rId4">
            <a:alphaModFix/>
          </a:blip>
          <a:srcRect b="70578" l="18750" r="11927" t="18460"/>
          <a:stretch/>
        </p:blipFill>
        <p:spPr>
          <a:xfrm>
            <a:off x="2073980" y="3676208"/>
            <a:ext cx="8451667" cy="75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5">
            <a:alphaModFix/>
          </a:blip>
          <a:srcRect b="68834" l="18071" r="12627" t="18016"/>
          <a:stretch/>
        </p:blipFill>
        <p:spPr>
          <a:xfrm>
            <a:off x="2073980" y="4344378"/>
            <a:ext cx="8449379" cy="90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/>
          <p:nvPr/>
        </p:nvSpPr>
        <p:spPr>
          <a:xfrm>
            <a:off x="1052941" y="1004454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326" name="Google Shape;326;p23"/>
          <p:cNvSpPr/>
          <p:nvPr/>
        </p:nvSpPr>
        <p:spPr>
          <a:xfrm>
            <a:off x="4017818" y="761908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327" name="Google Shape;327;p23"/>
          <p:cNvSpPr/>
          <p:nvPr/>
        </p:nvSpPr>
        <p:spPr>
          <a:xfrm>
            <a:off x="6899561" y="734291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328" name="Google Shape;328;p23"/>
          <p:cNvSpPr txBox="1"/>
          <p:nvPr/>
        </p:nvSpPr>
        <p:spPr>
          <a:xfrm>
            <a:off x="1059871" y="2826235"/>
            <a:ext cx="2840181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Realizar reporte laboral de las semanas 1 y 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con el cliente.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Calidad.</a:t>
            </a:r>
            <a:endParaRPr/>
          </a:p>
        </p:txBody>
      </p:sp>
      <p:sp>
        <p:nvSpPr>
          <p:cNvPr id="329" name="Google Shape;329;p23"/>
          <p:cNvSpPr txBox="1"/>
          <p:nvPr/>
        </p:nvSpPr>
        <p:spPr>
          <a:xfrm>
            <a:off x="7329053" y="2923308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</a:t>
            </a:r>
            <a:r>
              <a:rPr lang="es-ES" sz="1800">
                <a:solidFill>
                  <a:schemeClr val="lt1"/>
                </a:solidFill>
              </a:rPr>
              <a:t>d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  </a:t>
            </a:r>
            <a:r>
              <a:rPr lang="es-ES" sz="1800">
                <a:solidFill>
                  <a:schemeClr val="lt1"/>
                </a:solidFill>
              </a:rPr>
              <a:t>7.5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horas.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3"/>
          <p:cNvSpPr txBox="1"/>
          <p:nvPr/>
        </p:nvSpPr>
        <p:spPr>
          <a:xfrm>
            <a:off x="1052941" y="279644"/>
            <a:ext cx="315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Gerente de Calidad:</a:t>
            </a:r>
            <a:endParaRPr/>
          </a:p>
        </p:txBody>
      </p:sp>
      <p:sp>
        <p:nvSpPr>
          <p:cNvPr id="331" name="Google Shape;331;p23"/>
          <p:cNvSpPr txBox="1"/>
          <p:nvPr/>
        </p:nvSpPr>
        <p:spPr>
          <a:xfrm>
            <a:off x="6400807" y="320721"/>
            <a:ext cx="315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Osiel Mauricio Pérez.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3"/>
          <p:cNvSpPr txBox="1"/>
          <p:nvPr/>
        </p:nvSpPr>
        <p:spPr>
          <a:xfrm>
            <a:off x="4925298" y="55393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3"/>
          <p:cNvSpPr txBox="1"/>
          <p:nvPr/>
        </p:nvSpPr>
        <p:spPr>
          <a:xfrm>
            <a:off x="4142505" y="2867312"/>
            <a:ext cx="2840181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Realizar reporte laboral de las semanas 1 y 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Calidad.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>
            <p:ph type="title"/>
          </p:nvPr>
        </p:nvSpPr>
        <p:spPr>
          <a:xfrm>
            <a:off x="963117" y="558674"/>
            <a:ext cx="9617797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Gerente de Calidad. Semana 2</a:t>
            </a:r>
            <a:endParaRPr/>
          </a:p>
        </p:txBody>
      </p:sp>
      <p:sp>
        <p:nvSpPr>
          <p:cNvPr id="339" name="Google Shape;339;p24"/>
          <p:cNvSpPr txBox="1"/>
          <p:nvPr>
            <p:ph idx="1" type="body"/>
          </p:nvPr>
        </p:nvSpPr>
        <p:spPr>
          <a:xfrm>
            <a:off x="1044011" y="1484243"/>
            <a:ext cx="8497553" cy="360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4488" lvl="0" marL="344488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▪"/>
            </a:pPr>
            <a:r>
              <a:rPr lang="es-ES" sz="2400"/>
              <a:t>Osiel Mauricio Pérez como gerente de Calidad realizó actividades las cuales son: Revisión de SRS, Corrección de SRS, Preparación para la primera reunión de status, Llenar minuta de reunión de estatus, Realizar reporte laboral de las semanas 1 y 2, Reunión con el cliente, Reunión de estatus, en conjunto con el líder, Gerente de desarrollo, Gerente de Planeación y Gerente de soporte.</a:t>
            </a:r>
            <a:endParaRPr/>
          </a:p>
          <a:p>
            <a:pPr indent="-207328" lvl="0" marL="344488" rtl="0" algn="just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/>
          <p:nvPr>
            <p:ph type="title"/>
          </p:nvPr>
        </p:nvSpPr>
        <p:spPr>
          <a:xfrm>
            <a:off x="1425847" y="1709451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2</a:t>
            </a:r>
            <a:endParaRPr/>
          </a:p>
        </p:txBody>
      </p:sp>
      <p:pic>
        <p:nvPicPr>
          <p:cNvPr id="345" name="Google Shape;345;p25"/>
          <p:cNvPicPr preferRelativeResize="0"/>
          <p:nvPr/>
        </p:nvPicPr>
        <p:blipFill rotWithShape="1">
          <a:blip r:embed="rId3">
            <a:alphaModFix/>
          </a:blip>
          <a:srcRect b="57909" l="20730" r="8178" t="36184"/>
          <a:stretch/>
        </p:blipFill>
        <p:spPr>
          <a:xfrm>
            <a:off x="1661346" y="4723147"/>
            <a:ext cx="9104810" cy="42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 rotWithShape="1">
          <a:blip r:embed="rId4">
            <a:alphaModFix/>
          </a:blip>
          <a:srcRect b="35039" l="21323" r="8284" t="43616"/>
          <a:stretch/>
        </p:blipFill>
        <p:spPr>
          <a:xfrm>
            <a:off x="1661346" y="2416546"/>
            <a:ext cx="9104810" cy="155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5"/>
          <p:cNvPicPr preferRelativeResize="0"/>
          <p:nvPr/>
        </p:nvPicPr>
        <p:blipFill rotWithShape="1">
          <a:blip r:embed="rId5">
            <a:alphaModFix/>
          </a:blip>
          <a:srcRect b="30086" l="21322" r="7856" t="65150"/>
          <a:stretch/>
        </p:blipFill>
        <p:spPr>
          <a:xfrm>
            <a:off x="1661346" y="3968661"/>
            <a:ext cx="9104810" cy="34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5"/>
          <p:cNvPicPr preferRelativeResize="0"/>
          <p:nvPr/>
        </p:nvPicPr>
        <p:blipFill rotWithShape="1">
          <a:blip r:embed="rId6">
            <a:alphaModFix/>
          </a:blip>
          <a:srcRect b="50477" l="21106" r="7536" t="43806"/>
          <a:stretch/>
        </p:blipFill>
        <p:spPr>
          <a:xfrm>
            <a:off x="1661346" y="4313020"/>
            <a:ext cx="9104810" cy="41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/>
          <p:nvPr/>
        </p:nvSpPr>
        <p:spPr>
          <a:xfrm>
            <a:off x="928260" y="942109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354" name="Google Shape;354;p26"/>
          <p:cNvSpPr/>
          <p:nvPr/>
        </p:nvSpPr>
        <p:spPr>
          <a:xfrm>
            <a:off x="3962400" y="734290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355" name="Google Shape;355;p26"/>
          <p:cNvSpPr/>
          <p:nvPr/>
        </p:nvSpPr>
        <p:spPr>
          <a:xfrm>
            <a:off x="7169724" y="671944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356" name="Google Shape;356;p26"/>
          <p:cNvSpPr txBox="1"/>
          <p:nvPr/>
        </p:nvSpPr>
        <p:spPr>
          <a:xfrm>
            <a:off x="928260" y="2664859"/>
            <a:ext cx="272934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del manual de control de versiones.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Soporte.</a:t>
            </a:r>
            <a:endParaRPr/>
          </a:p>
        </p:txBody>
      </p:sp>
      <p:sp>
        <p:nvSpPr>
          <p:cNvPr id="357" name="Google Shape;357;p26"/>
          <p:cNvSpPr txBox="1"/>
          <p:nvPr/>
        </p:nvSpPr>
        <p:spPr>
          <a:xfrm>
            <a:off x="7169724" y="2798617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De </a:t>
            </a:r>
            <a:r>
              <a:rPr lang="es-ES" sz="1800">
                <a:solidFill>
                  <a:schemeClr val="lt1"/>
                </a:solidFill>
              </a:rPr>
              <a:t>7.5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horas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3657605" y="2688011"/>
            <a:ext cx="272934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del manual de control de versiones.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Soporte.</a:t>
            </a:r>
            <a:endParaRPr/>
          </a:p>
        </p:txBody>
      </p:sp>
      <p:sp>
        <p:nvSpPr>
          <p:cNvPr id="359" name="Google Shape;359;p26"/>
          <p:cNvSpPr txBox="1"/>
          <p:nvPr/>
        </p:nvSpPr>
        <p:spPr>
          <a:xfrm>
            <a:off x="1260764" y="318655"/>
            <a:ext cx="29648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Gerente de Soporte:</a:t>
            </a:r>
            <a:endParaRPr/>
          </a:p>
        </p:txBody>
      </p:sp>
      <p:sp>
        <p:nvSpPr>
          <p:cNvPr id="360" name="Google Shape;360;p26"/>
          <p:cNvSpPr txBox="1"/>
          <p:nvPr/>
        </p:nvSpPr>
        <p:spPr>
          <a:xfrm>
            <a:off x="6922725" y="367237"/>
            <a:ext cx="38145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Rocio Berenice Marco Jiménez.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6"/>
          <p:cNvSpPr txBox="1"/>
          <p:nvPr/>
        </p:nvSpPr>
        <p:spPr>
          <a:xfrm>
            <a:off x="4426525" y="182571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title"/>
          </p:nvPr>
        </p:nvSpPr>
        <p:spPr>
          <a:xfrm>
            <a:off x="972508" y="436272"/>
            <a:ext cx="866788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Gerente de Soporte. Semana 1</a:t>
            </a:r>
            <a:endParaRPr/>
          </a:p>
        </p:txBody>
      </p:sp>
      <p:sp>
        <p:nvSpPr>
          <p:cNvPr id="367" name="Google Shape;367;p27"/>
          <p:cNvSpPr txBox="1"/>
          <p:nvPr/>
        </p:nvSpPr>
        <p:spPr>
          <a:xfrm>
            <a:off x="958653" y="1662546"/>
            <a:ext cx="90304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Rocio Berenice Marco Jiménez se dedicó a hacer la revisión del plan de proyecto para su posterior verificación, Creación del SRS, Tiempo de Rol de Gerente de Soporte.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1684310" y="1764070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1</a:t>
            </a:r>
            <a:endParaRPr/>
          </a:p>
        </p:txBody>
      </p:sp>
      <p:pic>
        <p:nvPicPr>
          <p:cNvPr id="373" name="Google Shape;373;p28"/>
          <p:cNvPicPr preferRelativeResize="0"/>
          <p:nvPr/>
        </p:nvPicPr>
        <p:blipFill rotWithShape="1">
          <a:blip r:embed="rId3">
            <a:alphaModFix/>
          </a:blip>
          <a:srcRect b="53717" l="30000" r="23713" t="31419"/>
          <a:stretch/>
        </p:blipFill>
        <p:spPr>
          <a:xfrm>
            <a:off x="2091917" y="2251912"/>
            <a:ext cx="8415793" cy="15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8"/>
          <p:cNvPicPr preferRelativeResize="0"/>
          <p:nvPr/>
        </p:nvPicPr>
        <p:blipFill rotWithShape="1">
          <a:blip r:embed="rId4">
            <a:alphaModFix/>
          </a:blip>
          <a:srcRect b="70066" l="18999" r="14592" t="19834"/>
          <a:stretch/>
        </p:blipFill>
        <p:spPr>
          <a:xfrm>
            <a:off x="2091916" y="3721132"/>
            <a:ext cx="8415793" cy="71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5">
            <a:alphaModFix/>
          </a:blip>
          <a:srcRect b="70904" l="19393" r="11626" t="19567"/>
          <a:stretch/>
        </p:blipFill>
        <p:spPr>
          <a:xfrm>
            <a:off x="2091915" y="4440786"/>
            <a:ext cx="8410189" cy="65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/>
          <p:nvPr/>
        </p:nvSpPr>
        <p:spPr>
          <a:xfrm>
            <a:off x="928260" y="942109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3962400" y="734290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7169724" y="671944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1032169" y="2911125"/>
            <a:ext cx="3135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Respaldo de documentos en bitb</a:t>
            </a:r>
            <a:r>
              <a:rPr lang="es-ES" sz="1800">
                <a:solidFill>
                  <a:schemeClr val="lt1"/>
                </a:solidFill>
              </a:rPr>
              <a:t>uc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ket, jira y drive.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con cliente.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Soporte.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7544387" y="2864958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</a:t>
            </a:r>
            <a:r>
              <a:rPr lang="es-ES" sz="1800">
                <a:solidFill>
                  <a:schemeClr val="lt1"/>
                </a:solidFill>
              </a:rPr>
              <a:t>d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 </a:t>
            </a:r>
            <a:r>
              <a:rPr lang="es-ES" sz="1800">
                <a:solidFill>
                  <a:schemeClr val="lt1"/>
                </a:solidFill>
              </a:rPr>
              <a:t>7.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horas.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9"/>
          <p:cNvSpPr txBox="1"/>
          <p:nvPr/>
        </p:nvSpPr>
        <p:spPr>
          <a:xfrm>
            <a:off x="1233055" y="429491"/>
            <a:ext cx="26323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Gerente de Soporte:</a:t>
            </a:r>
            <a:endParaRPr/>
          </a:p>
        </p:txBody>
      </p:sp>
      <p:sp>
        <p:nvSpPr>
          <p:cNvPr id="386" name="Google Shape;386;p29"/>
          <p:cNvSpPr txBox="1"/>
          <p:nvPr/>
        </p:nvSpPr>
        <p:spPr>
          <a:xfrm>
            <a:off x="6712527" y="318001"/>
            <a:ext cx="42810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Rocio Berenice Marco Jiménez.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9"/>
          <p:cNvSpPr txBox="1"/>
          <p:nvPr/>
        </p:nvSpPr>
        <p:spPr>
          <a:xfrm>
            <a:off x="4426525" y="117946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9"/>
          <p:cNvSpPr txBox="1"/>
          <p:nvPr/>
        </p:nvSpPr>
        <p:spPr>
          <a:xfrm>
            <a:off x="4167050" y="3023633"/>
            <a:ext cx="3135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Respaldo de documentos en bitb</a:t>
            </a:r>
            <a:r>
              <a:rPr lang="es-ES" sz="1800">
                <a:solidFill>
                  <a:schemeClr val="lt1"/>
                </a:solidFill>
              </a:rPr>
              <a:t>uc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ket, jira y drive.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Soporte.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>
            <p:ph type="title"/>
          </p:nvPr>
        </p:nvSpPr>
        <p:spPr>
          <a:xfrm>
            <a:off x="972508" y="436272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Líder.    Semana 1</a:t>
            </a:r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958653" y="1662546"/>
            <a:ext cx="903047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Ricardo Aldair Puente Reyes como líder del equipo realizó tareas tales como: Creación del plan de proyecto, Creación del plan de proyecto, Creación de documento SRS, Tiempo de rol del líder del proyecto.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1345474" y="516508"/>
            <a:ext cx="9256264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Gerente de Soporte. Semana 2</a:t>
            </a:r>
            <a:endParaRPr/>
          </a:p>
        </p:txBody>
      </p:sp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1442355" y="2197891"/>
            <a:ext cx="9159383" cy="3997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s-ES" sz="2400"/>
              <a:t>Rocio Berenice Marco Jiménez realizó las tareas de Revisión de SRS, Corrección de SRS, Preparación para la primera reunión de status, Respaldo de documentos en bitbucket, jira y drive, Reunión con cliente, Reunión de estatus.</a:t>
            </a:r>
            <a:endParaRPr sz="2400"/>
          </a:p>
          <a:p>
            <a:pPr indent="-230188" lvl="0" marL="344488" rtl="0" algn="just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3018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/>
          <p:nvPr>
            <p:ph type="title"/>
          </p:nvPr>
        </p:nvSpPr>
        <p:spPr>
          <a:xfrm>
            <a:off x="1425847" y="1976795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2</a:t>
            </a:r>
            <a:endParaRPr/>
          </a:p>
        </p:txBody>
      </p:sp>
      <p:pic>
        <p:nvPicPr>
          <p:cNvPr id="400" name="Google Shape;400;p31"/>
          <p:cNvPicPr preferRelativeResize="0"/>
          <p:nvPr/>
        </p:nvPicPr>
        <p:blipFill rotWithShape="1">
          <a:blip r:embed="rId3">
            <a:alphaModFix/>
          </a:blip>
          <a:srcRect b="40052" l="21323" r="8284" t="43615"/>
          <a:stretch/>
        </p:blipFill>
        <p:spPr>
          <a:xfrm>
            <a:off x="1661346" y="2586909"/>
            <a:ext cx="9104810" cy="118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1"/>
          <p:cNvPicPr preferRelativeResize="0"/>
          <p:nvPr/>
        </p:nvPicPr>
        <p:blipFill rotWithShape="1">
          <a:blip r:embed="rId4">
            <a:alphaModFix/>
          </a:blip>
          <a:srcRect b="34658" l="21214" r="7643" t="60196"/>
          <a:stretch/>
        </p:blipFill>
        <p:spPr>
          <a:xfrm>
            <a:off x="1661346" y="4510981"/>
            <a:ext cx="9104810" cy="37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1"/>
          <p:cNvPicPr preferRelativeResize="0"/>
          <p:nvPr/>
        </p:nvPicPr>
        <p:blipFill rotWithShape="1">
          <a:blip r:embed="rId5">
            <a:alphaModFix/>
          </a:blip>
          <a:srcRect b="50477" l="21106" r="7536" t="43806"/>
          <a:stretch/>
        </p:blipFill>
        <p:spPr>
          <a:xfrm>
            <a:off x="1661346" y="4100854"/>
            <a:ext cx="9104810" cy="4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1"/>
          <p:cNvPicPr preferRelativeResize="0"/>
          <p:nvPr/>
        </p:nvPicPr>
        <p:blipFill rotWithShape="1">
          <a:blip r:embed="rId6">
            <a:alphaModFix/>
          </a:blip>
          <a:srcRect b="37707" l="21322" r="8071" t="57146"/>
          <a:stretch/>
        </p:blipFill>
        <p:spPr>
          <a:xfrm>
            <a:off x="1661346" y="3727810"/>
            <a:ext cx="9104810" cy="37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/>
          <p:nvPr/>
        </p:nvSpPr>
        <p:spPr>
          <a:xfrm>
            <a:off x="928260" y="942109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3962400" y="734290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410" name="Google Shape;410;p32"/>
          <p:cNvSpPr/>
          <p:nvPr/>
        </p:nvSpPr>
        <p:spPr>
          <a:xfrm>
            <a:off x="7169724" y="671944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411" name="Google Shape;411;p32"/>
          <p:cNvSpPr txBox="1"/>
          <p:nvPr/>
        </p:nvSpPr>
        <p:spPr>
          <a:xfrm>
            <a:off x="928260" y="2664859"/>
            <a:ext cx="272934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del manual de control de versiones.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Técnico de Soporte 1.</a:t>
            </a:r>
            <a:endParaRPr/>
          </a:p>
        </p:txBody>
      </p:sp>
      <p:sp>
        <p:nvSpPr>
          <p:cNvPr id="412" name="Google Shape;412;p32"/>
          <p:cNvSpPr txBox="1"/>
          <p:nvPr/>
        </p:nvSpPr>
        <p:spPr>
          <a:xfrm>
            <a:off x="7169724" y="2798617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De </a:t>
            </a:r>
            <a:r>
              <a:rPr lang="es-ES" sz="1800">
                <a:solidFill>
                  <a:schemeClr val="lt1"/>
                </a:solidFill>
              </a:rPr>
              <a:t>7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.5 horas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2"/>
          <p:cNvSpPr txBox="1"/>
          <p:nvPr/>
        </p:nvSpPr>
        <p:spPr>
          <a:xfrm>
            <a:off x="3657605" y="2688011"/>
            <a:ext cx="272934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del Plan de proyecto.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del manual de control de versiones.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Técnico de Soporte 1.</a:t>
            </a:r>
            <a:endParaRPr/>
          </a:p>
        </p:txBody>
      </p:sp>
      <p:sp>
        <p:nvSpPr>
          <p:cNvPr id="414" name="Google Shape;414;p32"/>
          <p:cNvSpPr txBox="1"/>
          <p:nvPr/>
        </p:nvSpPr>
        <p:spPr>
          <a:xfrm>
            <a:off x="1260764" y="318655"/>
            <a:ext cx="29648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Técnico de Soporte 1:</a:t>
            </a:r>
            <a:endParaRPr/>
          </a:p>
        </p:txBody>
      </p:sp>
      <p:sp>
        <p:nvSpPr>
          <p:cNvPr id="415" name="Google Shape;415;p32"/>
          <p:cNvSpPr txBox="1"/>
          <p:nvPr/>
        </p:nvSpPr>
        <p:spPr>
          <a:xfrm>
            <a:off x="6922725" y="367237"/>
            <a:ext cx="38145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Rocio Soriano Quintero.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4426525" y="182571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/>
          <p:nvPr>
            <p:ph type="title"/>
          </p:nvPr>
        </p:nvSpPr>
        <p:spPr>
          <a:xfrm>
            <a:off x="972508" y="436272"/>
            <a:ext cx="885076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Técnico de Soporte 1. Semana 1</a:t>
            </a:r>
            <a:endParaRPr/>
          </a:p>
        </p:txBody>
      </p:sp>
      <p:sp>
        <p:nvSpPr>
          <p:cNvPr id="422" name="Google Shape;422;p33"/>
          <p:cNvSpPr txBox="1"/>
          <p:nvPr/>
        </p:nvSpPr>
        <p:spPr>
          <a:xfrm>
            <a:off x="958653" y="1662546"/>
            <a:ext cx="90304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Rocio Soriano Quintero se dedicó a hacer la corrección del plan de proyecto para su posterior verificación, Corrección del manual de control de versiones, Creación del SRS, Tiempo de Rol de Técnico de Soporte 1.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/>
          <p:nvPr>
            <p:ph type="title"/>
          </p:nvPr>
        </p:nvSpPr>
        <p:spPr>
          <a:xfrm>
            <a:off x="1833722" y="1806083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1</a:t>
            </a:r>
            <a:endParaRPr/>
          </a:p>
        </p:txBody>
      </p:sp>
      <p:pic>
        <p:nvPicPr>
          <p:cNvPr id="428" name="Google Shape;428;p34"/>
          <p:cNvPicPr preferRelativeResize="0"/>
          <p:nvPr/>
        </p:nvPicPr>
        <p:blipFill rotWithShape="1">
          <a:blip r:embed="rId3">
            <a:alphaModFix/>
          </a:blip>
          <a:srcRect b="68453" l="18607" r="14107" t="19922"/>
          <a:stretch/>
        </p:blipFill>
        <p:spPr>
          <a:xfrm>
            <a:off x="2134537" y="2382347"/>
            <a:ext cx="8203475" cy="79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 rotWithShape="1">
          <a:blip r:embed="rId4">
            <a:alphaModFix/>
          </a:blip>
          <a:srcRect b="39995" l="30856" r="21893" t="39614"/>
          <a:stretch/>
        </p:blipFill>
        <p:spPr>
          <a:xfrm>
            <a:off x="2134537" y="3056581"/>
            <a:ext cx="8223757" cy="199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/>
          <p:nvPr/>
        </p:nvSpPr>
        <p:spPr>
          <a:xfrm>
            <a:off x="928260" y="942109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435" name="Google Shape;435;p35"/>
          <p:cNvSpPr/>
          <p:nvPr/>
        </p:nvSpPr>
        <p:spPr>
          <a:xfrm>
            <a:off x="3962400" y="734290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7169724" y="671944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437" name="Google Shape;437;p35"/>
          <p:cNvSpPr txBox="1"/>
          <p:nvPr/>
        </p:nvSpPr>
        <p:spPr>
          <a:xfrm>
            <a:off x="975268" y="2969235"/>
            <a:ext cx="3147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Respaldo de documentos en bitb</a:t>
            </a:r>
            <a:r>
              <a:rPr lang="es-ES" sz="1800">
                <a:solidFill>
                  <a:schemeClr val="lt1"/>
                </a:solidFill>
              </a:rPr>
              <a:t>uc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ket, jira y drive.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con cliente.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Técnico de Soporte 1.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5"/>
          <p:cNvSpPr txBox="1"/>
          <p:nvPr/>
        </p:nvSpPr>
        <p:spPr>
          <a:xfrm>
            <a:off x="7488378" y="2838966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</a:t>
            </a:r>
            <a:r>
              <a:rPr lang="es-ES" sz="1800">
                <a:solidFill>
                  <a:schemeClr val="lt1"/>
                </a:solidFill>
              </a:rPr>
              <a:t>d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 </a:t>
            </a:r>
            <a:r>
              <a:rPr lang="es-ES" sz="1800">
                <a:solidFill>
                  <a:schemeClr val="lt1"/>
                </a:solidFill>
              </a:rPr>
              <a:t>7.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horas.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1233055" y="429491"/>
            <a:ext cx="26323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Técnico de Soporte 1:</a:t>
            </a:r>
            <a:endParaRPr/>
          </a:p>
        </p:txBody>
      </p:sp>
      <p:sp>
        <p:nvSpPr>
          <p:cNvPr id="440" name="Google Shape;440;p35"/>
          <p:cNvSpPr txBox="1"/>
          <p:nvPr/>
        </p:nvSpPr>
        <p:spPr>
          <a:xfrm>
            <a:off x="6712527" y="318001"/>
            <a:ext cx="42810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Rocio Soriano Quintero.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4426525" y="117946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4167050" y="3023633"/>
            <a:ext cx="3135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Respaldo de documentos en bitb</a:t>
            </a:r>
            <a:r>
              <a:rPr lang="es-ES" sz="1800">
                <a:solidFill>
                  <a:schemeClr val="lt1"/>
                </a:solidFill>
              </a:rPr>
              <a:t>uc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ket, jira y drive.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Soporte.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/>
          <p:nvPr>
            <p:ph type="title"/>
          </p:nvPr>
        </p:nvSpPr>
        <p:spPr>
          <a:xfrm>
            <a:off x="1345474" y="516508"/>
            <a:ext cx="9256264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Técnico de Soporte 1. Semana 2</a:t>
            </a:r>
            <a:endParaRPr/>
          </a:p>
        </p:txBody>
      </p:sp>
      <p:sp>
        <p:nvSpPr>
          <p:cNvPr id="448" name="Google Shape;448;p36"/>
          <p:cNvSpPr txBox="1"/>
          <p:nvPr>
            <p:ph idx="1" type="body"/>
          </p:nvPr>
        </p:nvSpPr>
        <p:spPr>
          <a:xfrm>
            <a:off x="1442355" y="2197891"/>
            <a:ext cx="9159383" cy="3997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4488" lvl="0" marL="344488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▪"/>
            </a:pPr>
            <a:r>
              <a:rPr lang="es-ES" sz="2400"/>
              <a:t>Rocio Soriano Quintero realizó las tareas de Revisión de SRS, Corrección de SRS, Preparación para la primera reunión de status, Respaldo de documentos en bitbucket, jira y drive, Reunión con cliente, Reunión de estatus.</a:t>
            </a:r>
            <a:endParaRPr sz="2400"/>
          </a:p>
          <a:p>
            <a:pPr indent="-23018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 txBox="1"/>
          <p:nvPr>
            <p:ph type="title"/>
          </p:nvPr>
        </p:nvSpPr>
        <p:spPr>
          <a:xfrm>
            <a:off x="1425847" y="1977845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2</a:t>
            </a:r>
            <a:endParaRPr/>
          </a:p>
        </p:txBody>
      </p:sp>
      <p:pic>
        <p:nvPicPr>
          <p:cNvPr id="454" name="Google Shape;454;p37"/>
          <p:cNvPicPr preferRelativeResize="0"/>
          <p:nvPr/>
        </p:nvPicPr>
        <p:blipFill rotWithShape="1">
          <a:blip r:embed="rId3">
            <a:alphaModFix/>
          </a:blip>
          <a:srcRect b="40231" l="21323" r="8284" t="43616"/>
          <a:stretch/>
        </p:blipFill>
        <p:spPr>
          <a:xfrm>
            <a:off x="1661346" y="2587959"/>
            <a:ext cx="9104810" cy="117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/>
          <p:cNvPicPr preferRelativeResize="0"/>
          <p:nvPr/>
        </p:nvPicPr>
        <p:blipFill rotWithShape="1">
          <a:blip r:embed="rId4">
            <a:alphaModFix/>
          </a:blip>
          <a:srcRect b="38661" l="21428" r="7750" t="55621"/>
          <a:stretch/>
        </p:blipFill>
        <p:spPr>
          <a:xfrm>
            <a:off x="1661346" y="4466925"/>
            <a:ext cx="9104810" cy="41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7"/>
          <p:cNvPicPr preferRelativeResize="0"/>
          <p:nvPr/>
        </p:nvPicPr>
        <p:blipFill rotWithShape="1">
          <a:blip r:embed="rId5">
            <a:alphaModFix/>
          </a:blip>
          <a:srcRect b="50477" l="21106" r="7536" t="43806"/>
          <a:stretch/>
        </p:blipFill>
        <p:spPr>
          <a:xfrm>
            <a:off x="1661346" y="4101907"/>
            <a:ext cx="9104810" cy="4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7"/>
          <p:cNvPicPr preferRelativeResize="0"/>
          <p:nvPr/>
        </p:nvPicPr>
        <p:blipFill rotWithShape="1">
          <a:blip r:embed="rId6">
            <a:alphaModFix/>
          </a:blip>
          <a:srcRect b="37707" l="21322" r="8071" t="57146"/>
          <a:stretch/>
        </p:blipFill>
        <p:spPr>
          <a:xfrm>
            <a:off x="1661346" y="3728860"/>
            <a:ext cx="9104810" cy="37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/>
          <p:nvPr/>
        </p:nvSpPr>
        <p:spPr>
          <a:xfrm>
            <a:off x="928260" y="942109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463" name="Google Shape;463;p38"/>
          <p:cNvSpPr/>
          <p:nvPr/>
        </p:nvSpPr>
        <p:spPr>
          <a:xfrm>
            <a:off x="3962400" y="734290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464" name="Google Shape;464;p38"/>
          <p:cNvSpPr/>
          <p:nvPr/>
        </p:nvSpPr>
        <p:spPr>
          <a:xfrm>
            <a:off x="7169724" y="671944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465" name="Google Shape;465;p38"/>
          <p:cNvSpPr txBox="1"/>
          <p:nvPr/>
        </p:nvSpPr>
        <p:spPr>
          <a:xfrm>
            <a:off x="928260" y="2664859"/>
            <a:ext cx="272934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lanzamiento.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del manual de control de versiones.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SRS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Técnico de Soporte 2.</a:t>
            </a:r>
            <a:endParaRPr/>
          </a:p>
        </p:txBody>
      </p:sp>
      <p:sp>
        <p:nvSpPr>
          <p:cNvPr id="466" name="Google Shape;466;p38"/>
          <p:cNvSpPr txBox="1"/>
          <p:nvPr/>
        </p:nvSpPr>
        <p:spPr>
          <a:xfrm>
            <a:off x="7169724" y="2798617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</a:t>
            </a:r>
            <a:r>
              <a:rPr lang="es-ES" sz="1800">
                <a:solidFill>
                  <a:schemeClr val="lt1"/>
                </a:solidFill>
              </a:rPr>
              <a:t>d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7.5 horas.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3657605" y="2688011"/>
            <a:ext cx="272934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lanzamiento.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manual de control de versiones.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SRS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Técnico de Soporte 2.</a:t>
            </a:r>
            <a:endParaRPr/>
          </a:p>
        </p:txBody>
      </p:sp>
      <p:sp>
        <p:nvSpPr>
          <p:cNvPr id="468" name="Google Shape;468;p38"/>
          <p:cNvSpPr txBox="1"/>
          <p:nvPr/>
        </p:nvSpPr>
        <p:spPr>
          <a:xfrm>
            <a:off x="1260764" y="318655"/>
            <a:ext cx="29648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Técnico de Soporte 2:</a:t>
            </a:r>
            <a:endParaRPr/>
          </a:p>
        </p:txBody>
      </p:sp>
      <p:sp>
        <p:nvSpPr>
          <p:cNvPr id="469" name="Google Shape;469;p38"/>
          <p:cNvSpPr txBox="1"/>
          <p:nvPr/>
        </p:nvSpPr>
        <p:spPr>
          <a:xfrm>
            <a:off x="6922725" y="367237"/>
            <a:ext cx="38145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Cinthia Canales Medina.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4426525" y="182571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/>
          <p:nvPr>
            <p:ph type="title"/>
          </p:nvPr>
        </p:nvSpPr>
        <p:spPr>
          <a:xfrm>
            <a:off x="972508" y="436272"/>
            <a:ext cx="885076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Técnico de Soporte 2. Semana 1</a:t>
            </a:r>
            <a:endParaRPr/>
          </a:p>
        </p:txBody>
      </p:sp>
      <p:sp>
        <p:nvSpPr>
          <p:cNvPr id="476" name="Google Shape;476;p39"/>
          <p:cNvSpPr txBox="1"/>
          <p:nvPr/>
        </p:nvSpPr>
        <p:spPr>
          <a:xfrm>
            <a:off x="958653" y="1662546"/>
            <a:ext cx="90304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Cinthia Canales Medina se dedicó a hacer el Llenado de la minuta para la reunión de lanzamiento, Revisión del manual de control de versiones, Creación de SRS, Tiempo de Rol de Técnico de Soporte 2.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/>
          <p:nvPr>
            <p:ph type="title"/>
          </p:nvPr>
        </p:nvSpPr>
        <p:spPr>
          <a:xfrm>
            <a:off x="1601885" y="1668041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1</a:t>
            </a:r>
            <a:endParaRPr/>
          </a:p>
        </p:txBody>
      </p: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70663" l="19286" r="14821" t="19032"/>
          <a:stretch/>
        </p:blipFill>
        <p:spPr>
          <a:xfrm>
            <a:off x="1957633" y="2364269"/>
            <a:ext cx="8033658" cy="70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4">
            <a:alphaModFix/>
          </a:blip>
          <a:srcRect b="70154" l="18607" r="15093" t="19921"/>
          <a:stretch/>
        </p:blipFill>
        <p:spPr>
          <a:xfrm>
            <a:off x="1957633" y="3073587"/>
            <a:ext cx="8083226" cy="6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5">
            <a:alphaModFix/>
          </a:blip>
          <a:srcRect b="70066" l="18999" r="14592" t="19834"/>
          <a:stretch/>
        </p:blipFill>
        <p:spPr>
          <a:xfrm>
            <a:off x="1957633" y="3729949"/>
            <a:ext cx="8096289" cy="6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6">
            <a:alphaModFix/>
          </a:blip>
          <a:srcRect b="70108" l="18822" r="14773" t="18016"/>
          <a:stretch/>
        </p:blipFill>
        <p:spPr>
          <a:xfrm>
            <a:off x="1957633" y="4375940"/>
            <a:ext cx="8096289" cy="81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/>
          <p:nvPr>
            <p:ph type="title"/>
          </p:nvPr>
        </p:nvSpPr>
        <p:spPr>
          <a:xfrm>
            <a:off x="1810522" y="1753833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1</a:t>
            </a:r>
            <a:endParaRPr/>
          </a:p>
        </p:txBody>
      </p:sp>
      <p:pic>
        <p:nvPicPr>
          <p:cNvPr id="482" name="Google Shape;482;p40"/>
          <p:cNvPicPr preferRelativeResize="0"/>
          <p:nvPr/>
        </p:nvPicPr>
        <p:blipFill rotWithShape="1">
          <a:blip r:embed="rId3">
            <a:alphaModFix/>
          </a:blip>
          <a:srcRect b="68199" l="19179" r="13749" t="18652"/>
          <a:stretch/>
        </p:blipFill>
        <p:spPr>
          <a:xfrm>
            <a:off x="2157743" y="2380393"/>
            <a:ext cx="8177351" cy="90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0"/>
          <p:cNvPicPr preferRelativeResize="0"/>
          <p:nvPr/>
        </p:nvPicPr>
        <p:blipFill rotWithShape="1">
          <a:blip r:embed="rId4">
            <a:alphaModFix/>
          </a:blip>
          <a:srcRect b="39995" l="30856" r="21893" t="39614"/>
          <a:stretch/>
        </p:blipFill>
        <p:spPr>
          <a:xfrm>
            <a:off x="2157743" y="3108834"/>
            <a:ext cx="8223757" cy="199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/>
          <p:nvPr/>
        </p:nvSpPr>
        <p:spPr>
          <a:xfrm>
            <a:off x="928260" y="942109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3962400" y="734290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7169724" y="671944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491" name="Google Shape;491;p41"/>
          <p:cNvSpPr txBox="1"/>
          <p:nvPr/>
        </p:nvSpPr>
        <p:spPr>
          <a:xfrm>
            <a:off x="928260" y="2860961"/>
            <a:ext cx="3147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Respaldo de documentos en bitb</a:t>
            </a:r>
            <a:r>
              <a:rPr lang="es-ES" sz="1800">
                <a:solidFill>
                  <a:schemeClr val="lt1"/>
                </a:solidFill>
              </a:rPr>
              <a:t>uc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ket, jira y drive.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con cliente.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Técnico de Soporte 2.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7169724" y="2798617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</a:t>
            </a:r>
            <a:r>
              <a:rPr lang="es-ES" sz="1800">
                <a:solidFill>
                  <a:schemeClr val="lt1"/>
                </a:solidFill>
              </a:rPr>
              <a:t>d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 </a:t>
            </a:r>
            <a:r>
              <a:rPr lang="es-ES" sz="1800">
                <a:solidFill>
                  <a:schemeClr val="lt1"/>
                </a:solidFill>
              </a:rPr>
              <a:t>7.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horas.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1233055" y="429491"/>
            <a:ext cx="27362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Técnico de Soporte 2:</a:t>
            </a:r>
            <a:endParaRPr/>
          </a:p>
        </p:txBody>
      </p:sp>
      <p:sp>
        <p:nvSpPr>
          <p:cNvPr id="494" name="Google Shape;494;p41"/>
          <p:cNvSpPr txBox="1"/>
          <p:nvPr/>
        </p:nvSpPr>
        <p:spPr>
          <a:xfrm>
            <a:off x="6712527" y="318001"/>
            <a:ext cx="42810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Cinthia Canales Medina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1"/>
          <p:cNvSpPr txBox="1"/>
          <p:nvPr/>
        </p:nvSpPr>
        <p:spPr>
          <a:xfrm>
            <a:off x="4426525" y="117946"/>
            <a:ext cx="6109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4034843" y="2983283"/>
            <a:ext cx="3135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Respaldo de documentos en bitb</a:t>
            </a:r>
            <a:r>
              <a:rPr lang="es-ES" sz="1800">
                <a:solidFill>
                  <a:schemeClr val="lt1"/>
                </a:solidFill>
              </a:rPr>
              <a:t>uc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ket, jira y drive.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Soporte.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/>
          <p:nvPr>
            <p:ph type="title"/>
          </p:nvPr>
        </p:nvSpPr>
        <p:spPr>
          <a:xfrm>
            <a:off x="1345474" y="516508"/>
            <a:ext cx="9256264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Técnico de Soporte 2. Semana 2</a:t>
            </a:r>
            <a:endParaRPr/>
          </a:p>
        </p:txBody>
      </p:sp>
      <p:sp>
        <p:nvSpPr>
          <p:cNvPr id="502" name="Google Shape;502;p42"/>
          <p:cNvSpPr txBox="1"/>
          <p:nvPr>
            <p:ph idx="1" type="body"/>
          </p:nvPr>
        </p:nvSpPr>
        <p:spPr>
          <a:xfrm>
            <a:off x="1442355" y="2197891"/>
            <a:ext cx="9159383" cy="3997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4488" lvl="0" marL="344488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▪"/>
            </a:pPr>
            <a:r>
              <a:rPr lang="es-ES" sz="2400"/>
              <a:t>Cinthia Canales Medina realizó las tareas de Revisión de SRS, Corrección de SRS, Preparación para la primera reunión de status, Respaldo de documentos en bitbucket, jira y drive, Reunión con cliente, Reunión de estatus.</a:t>
            </a:r>
            <a:endParaRPr sz="2400"/>
          </a:p>
          <a:p>
            <a:pPr indent="-23018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/>
          <p:nvPr>
            <p:ph type="title"/>
          </p:nvPr>
        </p:nvSpPr>
        <p:spPr>
          <a:xfrm>
            <a:off x="1425847" y="1909820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2</a:t>
            </a:r>
            <a:endParaRPr/>
          </a:p>
        </p:txBody>
      </p:sp>
      <p:pic>
        <p:nvPicPr>
          <p:cNvPr id="508" name="Google Shape;508;p43"/>
          <p:cNvPicPr preferRelativeResize="0"/>
          <p:nvPr/>
        </p:nvPicPr>
        <p:blipFill rotWithShape="1">
          <a:blip r:embed="rId3">
            <a:alphaModFix/>
          </a:blip>
          <a:srcRect b="40052" l="21323" r="8284" t="43615"/>
          <a:stretch/>
        </p:blipFill>
        <p:spPr>
          <a:xfrm>
            <a:off x="1661346" y="2519934"/>
            <a:ext cx="9104810" cy="118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3"/>
          <p:cNvPicPr preferRelativeResize="0"/>
          <p:nvPr/>
        </p:nvPicPr>
        <p:blipFill rotWithShape="1">
          <a:blip r:embed="rId4">
            <a:alphaModFix/>
          </a:blip>
          <a:srcRect b="26274" l="21428" r="7965" t="68581"/>
          <a:stretch/>
        </p:blipFill>
        <p:spPr>
          <a:xfrm>
            <a:off x="1661346" y="4575136"/>
            <a:ext cx="9104810" cy="37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3"/>
          <p:cNvPicPr preferRelativeResize="0"/>
          <p:nvPr/>
        </p:nvPicPr>
        <p:blipFill rotWithShape="1">
          <a:blip r:embed="rId5">
            <a:alphaModFix/>
          </a:blip>
          <a:srcRect b="50477" l="21106" r="7536" t="43806"/>
          <a:stretch/>
        </p:blipFill>
        <p:spPr>
          <a:xfrm>
            <a:off x="1661345" y="4170391"/>
            <a:ext cx="9104810" cy="4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3"/>
          <p:cNvPicPr preferRelativeResize="0"/>
          <p:nvPr/>
        </p:nvPicPr>
        <p:blipFill rotWithShape="1">
          <a:blip r:embed="rId6">
            <a:alphaModFix/>
          </a:blip>
          <a:srcRect b="37707" l="21322" r="8071" t="57146"/>
          <a:stretch/>
        </p:blipFill>
        <p:spPr>
          <a:xfrm>
            <a:off x="1661346" y="3660835"/>
            <a:ext cx="9104810" cy="37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>
            <p:ph type="title"/>
          </p:nvPr>
        </p:nvSpPr>
        <p:spPr>
          <a:xfrm>
            <a:off x="963116" y="269441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 información General</a:t>
            </a:r>
            <a:endParaRPr/>
          </a:p>
        </p:txBody>
      </p:sp>
      <p:sp>
        <p:nvSpPr>
          <p:cNvPr id="517" name="Google Shape;517;p44"/>
          <p:cNvSpPr txBox="1"/>
          <p:nvPr/>
        </p:nvSpPr>
        <p:spPr>
          <a:xfrm>
            <a:off x="963116" y="1248781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s-ES" sz="2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Tareas completadas semana 1 y 2</a:t>
            </a:r>
            <a:endParaRPr/>
          </a:p>
        </p:txBody>
      </p:sp>
      <p:pic>
        <p:nvPicPr>
          <p:cNvPr id="518" name="Google Shape;518;p44"/>
          <p:cNvPicPr preferRelativeResize="0"/>
          <p:nvPr/>
        </p:nvPicPr>
        <p:blipFill rotWithShape="1">
          <a:blip r:embed="rId3">
            <a:alphaModFix/>
          </a:blip>
          <a:srcRect b="9312" l="18643" r="29177" t="55241"/>
          <a:stretch/>
        </p:blipFill>
        <p:spPr>
          <a:xfrm>
            <a:off x="963116" y="1787395"/>
            <a:ext cx="6361613" cy="242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4"/>
          <p:cNvPicPr preferRelativeResize="0"/>
          <p:nvPr/>
        </p:nvPicPr>
        <p:blipFill rotWithShape="1">
          <a:blip r:embed="rId4">
            <a:alphaModFix/>
          </a:blip>
          <a:srcRect b="9695" l="19071" r="30250" t="50476"/>
          <a:stretch/>
        </p:blipFill>
        <p:spPr>
          <a:xfrm>
            <a:off x="5460274" y="4217087"/>
            <a:ext cx="5917474" cy="264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"/>
          <p:cNvSpPr txBox="1"/>
          <p:nvPr>
            <p:ph type="title"/>
          </p:nvPr>
        </p:nvSpPr>
        <p:spPr>
          <a:xfrm>
            <a:off x="907699" y="863474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Tareas Pendientes a </a:t>
            </a:r>
            <a:r>
              <a:rPr lang="es-ES"/>
              <a:t>completar la próxima</a:t>
            </a:r>
            <a:r>
              <a:rPr lang="es-ES"/>
              <a:t> semana.</a:t>
            </a:r>
            <a:endParaRPr/>
          </a:p>
        </p:txBody>
      </p:sp>
      <p:pic>
        <p:nvPicPr>
          <p:cNvPr id="525" name="Google Shape;525;p45"/>
          <p:cNvPicPr preferRelativeResize="0"/>
          <p:nvPr/>
        </p:nvPicPr>
        <p:blipFill rotWithShape="1">
          <a:blip r:embed="rId3">
            <a:alphaModFix/>
          </a:blip>
          <a:srcRect b="30847" l="33000" r="36035" t="66293"/>
          <a:stretch/>
        </p:blipFill>
        <p:spPr>
          <a:xfrm>
            <a:off x="1915064" y="2873828"/>
            <a:ext cx="7550332" cy="39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/>
          <p:nvPr/>
        </p:nvSpPr>
        <p:spPr>
          <a:xfrm>
            <a:off x="1163786" y="1163782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4100952" y="955963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7148954" y="955963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161" name="Google Shape;161;p5"/>
          <p:cNvSpPr txBox="1"/>
          <p:nvPr/>
        </p:nvSpPr>
        <p:spPr>
          <a:xfrm>
            <a:off x="7335982" y="3216715"/>
            <a:ext cx="272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De  </a:t>
            </a:r>
            <a:r>
              <a:rPr lang="es-ES" sz="1800">
                <a:solidFill>
                  <a:schemeClr val="lt1"/>
                </a:solidFill>
              </a:rPr>
              <a:t>7.5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horas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1385455" y="609600"/>
            <a:ext cx="26323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LIDER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163" name="Google Shape;163;p5"/>
          <p:cNvSpPr txBox="1"/>
          <p:nvPr/>
        </p:nvSpPr>
        <p:spPr>
          <a:xfrm>
            <a:off x="5119255" y="209490"/>
            <a:ext cx="19534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2.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955966" y="2966544"/>
            <a:ext cx="2937165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Realizar reporte laboral de las semanas 1 y 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con el cliente.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líder del proyecto.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7425061" y="609600"/>
            <a:ext cx="359030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Ricardo Aldair Puente Reyes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4114803" y="3020290"/>
            <a:ext cx="2937165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Corrección de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para la primera reunión de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Llenar minuta de 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Realizar reporte laboral de las semanas 1 y 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Reunión de estatus.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líder del proyecto.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/>
          <p:nvPr>
            <p:ph type="title"/>
          </p:nvPr>
        </p:nvSpPr>
        <p:spPr>
          <a:xfrm>
            <a:off x="1004681" y="572529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Líder.    Semana 2</a:t>
            </a:r>
            <a:endParaRPr/>
          </a:p>
        </p:txBody>
      </p:sp>
      <p:sp>
        <p:nvSpPr>
          <p:cNvPr id="172" name="Google Shape;172;p6"/>
          <p:cNvSpPr txBox="1"/>
          <p:nvPr>
            <p:ph idx="1" type="body"/>
          </p:nvPr>
        </p:nvSpPr>
        <p:spPr>
          <a:xfrm>
            <a:off x="1004681" y="2052116"/>
            <a:ext cx="9565458" cy="3997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s-ES" sz="2400"/>
              <a:t>Ricardo Aldair Puente Reyes como líder del equipo realizó tareas tales como: Revisión de SRS, Corrección de SRS, Preparación para la primera reunión de status, Llenar minuta de reunión de estatus, Realizar reporte laboral de las semanas 1 y 2, Reunión con el cliente, Reunión de estatus, Tiempo de rol de líder del proyecto, dichas actividades realizadas en conjunto con los Gerentes.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>
            <p:ph type="title"/>
          </p:nvPr>
        </p:nvSpPr>
        <p:spPr>
          <a:xfrm>
            <a:off x="1488456" y="1634067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Semana 2</a:t>
            </a:r>
            <a:endParaRPr/>
          </a:p>
        </p:txBody>
      </p:sp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 b="35039" l="21323" r="8284" t="43616"/>
          <a:stretch/>
        </p:blipFill>
        <p:spPr>
          <a:xfrm>
            <a:off x="1737809" y="2479709"/>
            <a:ext cx="9104810" cy="155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4">
            <a:alphaModFix/>
          </a:blip>
          <a:srcRect b="30086" l="21322" r="7856" t="65150"/>
          <a:stretch/>
        </p:blipFill>
        <p:spPr>
          <a:xfrm>
            <a:off x="1737809" y="4031823"/>
            <a:ext cx="9104810" cy="34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5">
            <a:alphaModFix/>
          </a:blip>
          <a:srcRect b="35803" l="21427" r="8178" t="59432"/>
          <a:stretch/>
        </p:blipFill>
        <p:spPr>
          <a:xfrm>
            <a:off x="1737809" y="4877465"/>
            <a:ext cx="9104810" cy="34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6">
            <a:alphaModFix/>
          </a:blip>
          <a:srcRect b="50477" l="21106" r="7536" t="43806"/>
          <a:stretch/>
        </p:blipFill>
        <p:spPr>
          <a:xfrm>
            <a:off x="1737808" y="4485578"/>
            <a:ext cx="9104810" cy="41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1222666" y="1195113"/>
            <a:ext cx="2937166" cy="164869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Planeadas</a:t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4284222" y="1009710"/>
            <a:ext cx="2964868" cy="206432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Tareas Finalizadas</a:t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7439890" y="1009710"/>
            <a:ext cx="3366655" cy="2189017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759C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8664C"/>
                </a:solidFill>
                <a:latin typeface="Arial"/>
                <a:ea typeface="Arial"/>
                <a:cs typeface="Arial"/>
                <a:sym typeface="Arial"/>
              </a:rPr>
              <a:t>Tiempo Total</a:t>
            </a:r>
            <a:endParaRPr/>
          </a:p>
        </p:txBody>
      </p:sp>
      <p:sp>
        <p:nvSpPr>
          <p:cNvPr id="189" name="Google Shape;189;p8"/>
          <p:cNvSpPr txBox="1"/>
          <p:nvPr/>
        </p:nvSpPr>
        <p:spPr>
          <a:xfrm>
            <a:off x="905597" y="3046547"/>
            <a:ext cx="306185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proyecto.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documento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capacitación.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Desarrollo.</a:t>
            </a:r>
            <a:endParaRPr/>
          </a:p>
        </p:txBody>
      </p:sp>
      <p:sp>
        <p:nvSpPr>
          <p:cNvPr id="190" name="Google Shape;190;p8"/>
          <p:cNvSpPr txBox="1"/>
          <p:nvPr/>
        </p:nvSpPr>
        <p:spPr>
          <a:xfrm>
            <a:off x="1385455" y="609600"/>
            <a:ext cx="28987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Gerente de Desarrollo:</a:t>
            </a:r>
            <a:endParaRPr/>
          </a:p>
        </p:txBody>
      </p:sp>
      <p:sp>
        <p:nvSpPr>
          <p:cNvPr id="191" name="Google Shape;191;p8"/>
          <p:cNvSpPr txBox="1"/>
          <p:nvPr/>
        </p:nvSpPr>
        <p:spPr>
          <a:xfrm>
            <a:off x="4800599" y="272536"/>
            <a:ext cx="22444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Semana 1.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4062848" y="3330384"/>
            <a:ext cx="322464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proyecto.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documento SRS.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plan de capacitación.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rol de Gerente de Desarrollo.</a:t>
            </a:r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7287490" y="717550"/>
            <a:ext cx="48087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Héctor Daniel Castro Salazar.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7613071" y="3417791"/>
            <a:ext cx="276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De las 8 horas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planeadas de esta semana, se ha consumido un aprox. De </a:t>
            </a:r>
            <a:r>
              <a:rPr lang="es-ES" sz="1800">
                <a:solidFill>
                  <a:schemeClr val="lt1"/>
                </a:solidFill>
              </a:rPr>
              <a:t>7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.5 horas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958653" y="449335"/>
            <a:ext cx="971370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ES"/>
              <a:t>Reporte del Gerente de Desarrollo.    Semana 1</a:t>
            </a:r>
            <a:endParaRPr/>
          </a:p>
        </p:txBody>
      </p:sp>
      <p:sp>
        <p:nvSpPr>
          <p:cNvPr id="200" name="Google Shape;200;p9"/>
          <p:cNvSpPr txBox="1"/>
          <p:nvPr/>
        </p:nvSpPr>
        <p:spPr>
          <a:xfrm>
            <a:off x="958653" y="1662546"/>
            <a:ext cx="903047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Héctor Daniel Castro Salazar como Gerente de Desarrollo realizó tareas tales como: Creación del plan de proyecto, Creación de documento SRS, Creación del plan de capacitación,Tiempo de rol de Gerente de Desarrollo.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2021-03-26T00:06:14Z</dcterms:created>
  <dc:creator>dayana gpe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2023-04-18T15:37:22Z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b53ef622-8948-4ffc-b72b-a5d7d256f9b6</vt:lpwstr>
  </property>
  <property fmtid="{D5CDD505-2E9C-101B-9397-08002B2CF9AE}" pid="7" name="MSIP_Label_defa4170-0d19-0005-0004-bc88714345d2_ActionId">
    <vt:lpwstr>a749f0c7-1cb6-43fc-8a8e-0d0eae3ed424</vt:lpwstr>
  </property>
  <property fmtid="{D5CDD505-2E9C-101B-9397-08002B2CF9AE}" pid="8" name="MSIP_Label_defa4170-0d19-0005-0004-bc88714345d2_ContentBits">
    <vt:lpwstr>0</vt:lpwstr>
  </property>
</Properties>
</file>